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7" r:id="rId2"/>
    <p:sldId id="289" r:id="rId3"/>
    <p:sldId id="265" r:id="rId4"/>
    <p:sldId id="292" r:id="rId5"/>
    <p:sldId id="298" r:id="rId6"/>
    <p:sldId id="277" r:id="rId7"/>
    <p:sldId id="274" r:id="rId8"/>
    <p:sldId id="315" r:id="rId9"/>
    <p:sldId id="311" r:id="rId10"/>
    <p:sldId id="316" r:id="rId11"/>
    <p:sldId id="314" r:id="rId12"/>
    <p:sldId id="308"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50000"/>
  </p:normalViewPr>
  <p:slideViewPr>
    <p:cSldViewPr>
      <p:cViewPr varScale="1">
        <p:scale>
          <a:sx n="27" d="100"/>
          <a:sy n="27" d="100"/>
        </p:scale>
        <p:origin x="1360" y="1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1" d="100"/>
          <a:sy n="51" d="100"/>
        </p:scale>
        <p:origin x="-1829"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A7844-2BA8-4B52-B29F-01BE03488707}" type="datetimeFigureOut">
              <a:rPr lang="en-US" smtClean="0"/>
              <a:t>8/27/17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81C3-C527-485F-BC23-22A13BE38CB3}" type="slidenum">
              <a:rPr lang="en-US" smtClean="0"/>
              <a:t>‹#›</a:t>
            </a:fld>
            <a:endParaRPr lang="en-US"/>
          </a:p>
        </p:txBody>
      </p:sp>
    </p:spTree>
    <p:extLst>
      <p:ext uri="{BB962C8B-B14F-4D97-AF65-F5344CB8AC3E}">
        <p14:creationId xmlns:p14="http://schemas.microsoft.com/office/powerpoint/2010/main" val="8440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D81C3-C527-485F-BC23-22A13BE38CB3}" type="slidenum">
              <a:rPr lang="en-US" smtClean="0"/>
              <a:t>1</a:t>
            </a:fld>
            <a:endParaRPr lang="en-US"/>
          </a:p>
        </p:txBody>
      </p:sp>
    </p:spTree>
    <p:extLst>
      <p:ext uri="{BB962C8B-B14F-4D97-AF65-F5344CB8AC3E}">
        <p14:creationId xmlns:p14="http://schemas.microsoft.com/office/powerpoint/2010/main" val="812547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028545" y="4578013"/>
            <a:ext cx="4854214" cy="954107"/>
          </a:xfrm>
          <a:prstGeom prst="rect">
            <a:avLst/>
          </a:prstGeom>
        </p:spPr>
        <p:txBody>
          <a:bodyPr wrap="none">
            <a:spAutoFit/>
          </a:bodyPr>
          <a:lstStyle/>
          <a:p>
            <a:pPr algn="ctr"/>
            <a:r>
              <a:rPr lang="en-US" sz="2800" b="1" kern="1200" dirty="0" smtClean="0">
                <a:solidFill>
                  <a:schemeClr val="tx1"/>
                </a:solidFill>
                <a:effectLst/>
                <a:latin typeface="Tahoma" charset="0"/>
                <a:ea typeface="+mn-ea"/>
                <a:cs typeface="+mn-cs"/>
              </a:rPr>
              <a:t>The impact of technology </a:t>
            </a:r>
            <a:br>
              <a:rPr lang="en-US" sz="2800" b="1" kern="1200" dirty="0" smtClean="0">
                <a:solidFill>
                  <a:schemeClr val="tx1"/>
                </a:solidFill>
                <a:effectLst/>
                <a:latin typeface="Tahoma" charset="0"/>
                <a:ea typeface="+mn-ea"/>
                <a:cs typeface="+mn-cs"/>
              </a:rPr>
            </a:br>
            <a:r>
              <a:rPr lang="en-US" sz="2800" b="1" kern="1200" dirty="0" smtClean="0">
                <a:solidFill>
                  <a:schemeClr val="tx1"/>
                </a:solidFill>
                <a:effectLst/>
                <a:latin typeface="Tahoma" charset="0"/>
                <a:ea typeface="+mn-ea"/>
                <a:cs typeface="+mn-cs"/>
              </a:rPr>
              <a:t>on customer service </a:t>
            </a:r>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9</a:t>
            </a:r>
            <a:endParaRPr lang="en-US" sz="4400" b="1"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353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Karen\AppData\Local\Microsoft\Windows\Temporary Internet Files\Content.IE5\1AM1THAR\GP%20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 y="5989732"/>
            <a:ext cx="844550" cy="81320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userDrawn="1"/>
        </p:nvSpPr>
        <p:spPr>
          <a:xfrm>
            <a:off x="3688080" y="6414078"/>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6400"/>
            <a:ext cx="1066800" cy="1123950"/>
          </a:xfrm>
          <a:prstGeom prst="rect">
            <a:avLst/>
          </a:prstGeom>
        </p:spPr>
      </p:pic>
      <p:sp>
        <p:nvSpPr>
          <p:cNvPr id="4" name="TextBox 3"/>
          <p:cNvSpPr txBox="1"/>
          <p:nvPr/>
        </p:nvSpPr>
        <p:spPr>
          <a:xfrm>
            <a:off x="3581400" y="6362700"/>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
        <p:nvSpPr>
          <p:cNvPr id="6" name="Rectangle 5"/>
          <p:cNvSpPr/>
          <p:nvPr/>
        </p:nvSpPr>
        <p:spPr>
          <a:xfrm>
            <a:off x="1371600" y="1066800"/>
            <a:ext cx="6629400" cy="954107"/>
          </a:xfrm>
          <a:prstGeom prst="rect">
            <a:avLst/>
          </a:prstGeom>
        </p:spPr>
        <p:txBody>
          <a:bodyPr wrap="square">
            <a:spAutoFit/>
          </a:bodyPr>
          <a:lstStyle/>
          <a:p>
            <a:pPr algn="ctr"/>
            <a:r>
              <a:rPr lang="en-US" sz="2800" b="1" dirty="0" smtClean="0"/>
              <a:t>The impact of technology on</a:t>
            </a:r>
          </a:p>
          <a:p>
            <a:pPr algn="ctr"/>
            <a:r>
              <a:rPr lang="en-US" sz="2800" b="1" kern="1200" dirty="0" smtClean="0">
                <a:solidFill>
                  <a:schemeClr val="tx1"/>
                </a:solidFill>
                <a:effectLst/>
                <a:latin typeface="Tahoma" charset="0"/>
                <a:ea typeface="+mn-ea"/>
                <a:cs typeface="+mn-cs"/>
              </a:rPr>
              <a:t> </a:t>
            </a:r>
            <a:r>
              <a:rPr lang="en-US" sz="2800" b="1" kern="1200" dirty="0" smtClean="0">
                <a:solidFill>
                  <a:schemeClr val="tx1"/>
                </a:solidFill>
                <a:effectLst/>
                <a:latin typeface="Tahoma" charset="0"/>
                <a:ea typeface="+mn-ea"/>
                <a:cs typeface="+mn-cs"/>
              </a:rPr>
              <a:t>customer service</a:t>
            </a:r>
            <a:endParaRPr lang="en-US" sz="2800" b="1" dirty="0"/>
          </a:p>
        </p:txBody>
      </p:sp>
      <p:sp>
        <p:nvSpPr>
          <p:cNvPr id="7" name="Rectangle 6"/>
          <p:cNvSpPr/>
          <p:nvPr/>
        </p:nvSpPr>
        <p:spPr>
          <a:xfrm>
            <a:off x="2949756" y="296616"/>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a:t>
            </a:r>
            <a:r>
              <a:rPr lang="en-US" sz="4400" b="1" kern="1200" baseline="0" dirty="0" smtClean="0">
                <a:solidFill>
                  <a:schemeClr val="tx1"/>
                </a:solidFill>
                <a:effectLst/>
                <a:latin typeface="Tahoma" charset="0"/>
                <a:ea typeface="+mn-ea"/>
                <a:cs typeface="+mn-cs"/>
              </a:rPr>
              <a:t>9</a:t>
            </a:r>
            <a:endParaRPr lang="en-US" sz="4400" b="1" dirty="0"/>
          </a:p>
        </p:txBody>
      </p:sp>
    </p:spTree>
    <p:extLst>
      <p:ext uri="{BB962C8B-B14F-4D97-AF65-F5344CB8AC3E}">
        <p14:creationId xmlns:p14="http://schemas.microsoft.com/office/powerpoint/2010/main" val="39543078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304800"/>
            <a:ext cx="8839200" cy="609600"/>
          </a:xfrm>
        </p:spPr>
        <p:txBody>
          <a:bodyPr/>
          <a:lstStyle/>
          <a:p>
            <a:pPr algn="ctr"/>
            <a:r>
              <a:rPr lang="en-US" dirty="0" smtClean="0"/>
              <a:t>Delivering service through electronic channels and robots</a:t>
            </a:r>
            <a:r>
              <a:rPr lang="en-CA" dirty="0"/>
              <a:t> </a:t>
            </a:r>
            <a:endParaRPr lang="en-US" dirty="0"/>
          </a:p>
        </p:txBody>
      </p:sp>
      <p:sp>
        <p:nvSpPr>
          <p:cNvPr id="2" name="Rectangle 1"/>
          <p:cNvSpPr/>
          <p:nvPr/>
        </p:nvSpPr>
        <p:spPr>
          <a:xfrm>
            <a:off x="1694985" y="1447799"/>
            <a:ext cx="6248400" cy="1985159"/>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Self-serve facilities will continue to evolve and play a more important role in service delivery</a:t>
            </a:r>
          </a:p>
          <a:p>
            <a:pPr marL="285750" indent="-285750">
              <a:spcBef>
                <a:spcPts val="600"/>
              </a:spcBef>
              <a:spcAft>
                <a:spcPts val="600"/>
              </a:spcAft>
              <a:buFont typeface="Courier New" pitchFamily="49" charset="0"/>
              <a:buChar char="o"/>
            </a:pPr>
            <a:r>
              <a:rPr lang="en-US" dirty="0" smtClean="0"/>
              <a:t>There are both advantages and disadvantages to this</a:t>
            </a:r>
            <a:endParaRPr lang="en-US" dirty="0"/>
          </a:p>
          <a:p>
            <a:endParaRPr lang="en-GB" dirty="0" smtClean="0"/>
          </a:p>
          <a:p>
            <a:endParaRPr lang="en-US" dirty="0"/>
          </a:p>
          <a:p>
            <a:endParaRPr lang="en-US" dirty="0"/>
          </a:p>
        </p:txBody>
      </p:sp>
      <p:pic>
        <p:nvPicPr>
          <p:cNvPr id="3" name="Picture 2"/>
          <p:cNvPicPr>
            <a:picLocks noChangeAspect="1"/>
          </p:cNvPicPr>
          <p:nvPr/>
        </p:nvPicPr>
        <p:blipFill>
          <a:blip r:embed="rId2"/>
          <a:stretch>
            <a:fillRect/>
          </a:stretch>
        </p:blipFill>
        <p:spPr>
          <a:xfrm>
            <a:off x="1219200" y="2895600"/>
            <a:ext cx="6858000" cy="3556000"/>
          </a:xfrm>
          <a:prstGeom prst="rect">
            <a:avLst/>
          </a:prstGeom>
        </p:spPr>
      </p:pic>
    </p:spTree>
    <p:extLst>
      <p:ext uri="{BB962C8B-B14F-4D97-AF65-F5344CB8AC3E}">
        <p14:creationId xmlns:p14="http://schemas.microsoft.com/office/powerpoint/2010/main" val="62064872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381000"/>
            <a:ext cx="8278201" cy="609600"/>
          </a:xfrm>
        </p:spPr>
        <p:txBody>
          <a:bodyPr/>
          <a:lstStyle/>
          <a:p>
            <a:pPr algn="ctr"/>
            <a:r>
              <a:rPr lang="en-CA" sz="2800" dirty="0"/>
              <a:t>Advantages and disadvantages </a:t>
            </a:r>
            <a:r>
              <a:rPr lang="en-CA" sz="2800" dirty="0" smtClean="0"/>
              <a:t/>
            </a:r>
            <a:br>
              <a:rPr lang="en-CA" sz="2800" dirty="0" smtClean="0"/>
            </a:br>
            <a:r>
              <a:rPr lang="en-CA" sz="2800" dirty="0" smtClean="0"/>
              <a:t>of </a:t>
            </a:r>
            <a:r>
              <a:rPr lang="en-CA" sz="2800" dirty="0"/>
              <a:t>electronic distribution of services</a:t>
            </a:r>
            <a:endParaRPr lang="en-US" sz="2800" dirty="0"/>
          </a:p>
        </p:txBody>
      </p:sp>
      <p:sp>
        <p:nvSpPr>
          <p:cNvPr id="4" name="Rectangle 3"/>
          <p:cNvSpPr/>
          <p:nvPr/>
        </p:nvSpPr>
        <p:spPr>
          <a:xfrm>
            <a:off x="4651778" y="6248400"/>
            <a:ext cx="4388922" cy="261610"/>
          </a:xfrm>
          <a:prstGeom prst="rect">
            <a:avLst/>
          </a:prstGeom>
        </p:spPr>
        <p:txBody>
          <a:bodyPr wrap="square">
            <a:spAutoFit/>
          </a:bodyPr>
          <a:lstStyle/>
          <a:p>
            <a:pPr algn="r"/>
            <a:r>
              <a:rPr lang="en-US" sz="1100" b="1" dirty="0" smtClean="0"/>
              <a:t>Table 9.1</a:t>
            </a:r>
            <a:r>
              <a:rPr lang="en-US" sz="1100" dirty="0" smtClean="0"/>
              <a:t> </a:t>
            </a:r>
            <a:r>
              <a:rPr lang="en-US" sz="1100" dirty="0"/>
              <a:t>(Source: </a:t>
            </a:r>
            <a:r>
              <a:rPr lang="en-CA" sz="1100" dirty="0"/>
              <a:t>Adapted from Harris and Goode, 2010</a:t>
            </a:r>
            <a:r>
              <a:rPr lang="en-US" sz="1100" dirty="0" smtClean="0"/>
              <a:t>)</a:t>
            </a:r>
            <a:endParaRPr lang="en-US" sz="1100" dirty="0"/>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103" b="9830"/>
          <a:stretch/>
        </p:blipFill>
        <p:spPr bwMode="auto">
          <a:xfrm>
            <a:off x="1063968" y="1371600"/>
            <a:ext cx="7927632"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16604"/>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113520" cy="609600"/>
          </a:xfrm>
        </p:spPr>
        <p:txBody>
          <a:bodyPr/>
          <a:lstStyle/>
          <a:p>
            <a:pPr algn="ctr"/>
            <a:r>
              <a:rPr lang="en-US" dirty="0"/>
              <a:t>Case Study</a:t>
            </a:r>
            <a:r>
              <a:rPr lang="en-US" dirty="0" smtClean="0"/>
              <a:t>:</a:t>
            </a:r>
            <a:br>
              <a:rPr lang="en-US" dirty="0" smtClean="0"/>
            </a:br>
            <a:r>
              <a:rPr lang="en-CA" sz="2800" dirty="0"/>
              <a:t>Vail Resorts </a:t>
            </a:r>
            <a:r>
              <a:rPr lang="en-CA" sz="2800" dirty="0" smtClean="0"/>
              <a:t>apps and customer </a:t>
            </a:r>
            <a:r>
              <a:rPr lang="en-CA" sz="2800" dirty="0"/>
              <a:t>experience</a:t>
            </a:r>
            <a:endParaRPr lang="en-US" sz="2800" dirty="0"/>
          </a:p>
        </p:txBody>
      </p:sp>
      <p:sp>
        <p:nvSpPr>
          <p:cNvPr id="3" name="Rectangle 2"/>
          <p:cNvSpPr/>
          <p:nvPr/>
        </p:nvSpPr>
        <p:spPr>
          <a:xfrm>
            <a:off x="990600" y="1905000"/>
            <a:ext cx="7566102" cy="4447371"/>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CA" sz="1600" dirty="0" smtClean="0"/>
              <a:t>Smart card technology</a:t>
            </a:r>
            <a:endParaRPr lang="en-US" sz="1600" dirty="0"/>
          </a:p>
          <a:p>
            <a:pPr marL="742950" lvl="1" indent="-285750">
              <a:spcBef>
                <a:spcPts val="0"/>
              </a:spcBef>
              <a:spcAft>
                <a:spcPts val="600"/>
              </a:spcAft>
              <a:buFont typeface="Arial" pitchFamily="34" charset="0"/>
              <a:buChar char="•"/>
            </a:pPr>
            <a:r>
              <a:rPr lang="en-CA" sz="1600" dirty="0"/>
              <a:t>S</a:t>
            </a:r>
            <a:r>
              <a:rPr lang="en-CA" sz="1600" dirty="0" smtClean="0"/>
              <a:t>ki </a:t>
            </a:r>
            <a:r>
              <a:rPr lang="en-CA" sz="1600" dirty="0"/>
              <a:t>lift pass </a:t>
            </a:r>
            <a:r>
              <a:rPr lang="en-CA" sz="1600" dirty="0" smtClean="0"/>
              <a:t>doubles </a:t>
            </a:r>
            <a:r>
              <a:rPr lang="en-CA" sz="1600" dirty="0"/>
              <a:t>as resort credit cards </a:t>
            </a:r>
            <a:endParaRPr lang="en-US" sz="1600" dirty="0"/>
          </a:p>
          <a:p>
            <a:pPr marL="742950" lvl="1" indent="-285750">
              <a:spcBef>
                <a:spcPts val="0"/>
              </a:spcBef>
              <a:spcAft>
                <a:spcPts val="600"/>
              </a:spcAft>
              <a:buFont typeface="Arial" pitchFamily="34" charset="0"/>
              <a:buChar char="•"/>
            </a:pPr>
            <a:r>
              <a:rPr lang="en-CA" sz="1600" dirty="0" smtClean="0"/>
              <a:t>Multiple ski hills, resorts</a:t>
            </a:r>
            <a:endParaRPr lang="en-US" sz="1600" dirty="0"/>
          </a:p>
          <a:p>
            <a:pPr marL="285750" indent="-285750">
              <a:spcBef>
                <a:spcPts val="600"/>
              </a:spcBef>
              <a:spcAft>
                <a:spcPts val="600"/>
              </a:spcAft>
              <a:buFont typeface="Courier New" pitchFamily="49" charset="0"/>
              <a:buChar char="o"/>
            </a:pPr>
            <a:r>
              <a:rPr lang="en-CA" sz="1600" dirty="0" err="1"/>
              <a:t>EpicMix</a:t>
            </a:r>
            <a:r>
              <a:rPr lang="en-CA" sz="1600" dirty="0"/>
              <a:t> ski </a:t>
            </a:r>
            <a:r>
              <a:rPr lang="en-CA" sz="1600" dirty="0" smtClean="0"/>
              <a:t>app</a:t>
            </a:r>
          </a:p>
          <a:p>
            <a:pPr marL="742950" lvl="1" indent="-285750">
              <a:spcBef>
                <a:spcPts val="0"/>
              </a:spcBef>
              <a:spcAft>
                <a:spcPts val="600"/>
              </a:spcAft>
              <a:buFont typeface="Arial" pitchFamily="34" charset="0"/>
              <a:buChar char="•"/>
            </a:pPr>
            <a:r>
              <a:rPr lang="en-CA" sz="1600" dirty="0" smtClean="0"/>
              <a:t>Log </a:t>
            </a:r>
            <a:r>
              <a:rPr lang="en-CA" sz="1600" dirty="0"/>
              <a:t>runs, lifts </a:t>
            </a:r>
            <a:r>
              <a:rPr lang="en-CA" sz="1600" dirty="0" smtClean="0"/>
              <a:t>taken</a:t>
            </a:r>
          </a:p>
          <a:p>
            <a:pPr marL="742950" lvl="1" indent="-285750">
              <a:spcBef>
                <a:spcPts val="0"/>
              </a:spcBef>
              <a:spcAft>
                <a:spcPts val="600"/>
              </a:spcAft>
              <a:buFont typeface="Arial" pitchFamily="34" charset="0"/>
              <a:buChar char="•"/>
            </a:pPr>
            <a:r>
              <a:rPr lang="en-CA" sz="1600" dirty="0" smtClean="0"/>
              <a:t>Vertical mileage</a:t>
            </a:r>
          </a:p>
          <a:p>
            <a:pPr marL="742950" lvl="1" indent="-285750">
              <a:spcBef>
                <a:spcPts val="0"/>
              </a:spcBef>
              <a:spcAft>
                <a:spcPts val="600"/>
              </a:spcAft>
              <a:buFont typeface="Arial" pitchFamily="34" charset="0"/>
              <a:buChar char="•"/>
            </a:pPr>
            <a:r>
              <a:rPr lang="en-CA" sz="1600" dirty="0"/>
              <a:t>P</a:t>
            </a:r>
            <a:r>
              <a:rPr lang="en-CA" sz="1600" dirty="0" smtClean="0"/>
              <a:t>ins for achievements</a:t>
            </a:r>
            <a:endParaRPr lang="en-US" sz="1600" dirty="0"/>
          </a:p>
          <a:p>
            <a:pPr marL="285750" indent="-285750">
              <a:spcBef>
                <a:spcPts val="600"/>
              </a:spcBef>
              <a:spcAft>
                <a:spcPts val="600"/>
              </a:spcAft>
              <a:buFont typeface="Courier New" pitchFamily="49" charset="0"/>
              <a:buChar char="o"/>
            </a:pPr>
            <a:r>
              <a:rPr lang="en-CA" sz="1600" dirty="0" err="1"/>
              <a:t>EpicMix</a:t>
            </a:r>
            <a:r>
              <a:rPr lang="en-CA" sz="1600" dirty="0"/>
              <a:t> </a:t>
            </a:r>
            <a:r>
              <a:rPr lang="en-CA" sz="1600" dirty="0" smtClean="0"/>
              <a:t>account </a:t>
            </a:r>
            <a:endParaRPr lang="en-US" sz="1600" dirty="0"/>
          </a:p>
          <a:p>
            <a:pPr marL="742950" lvl="1" indent="-285750">
              <a:spcBef>
                <a:spcPts val="0"/>
              </a:spcBef>
              <a:spcAft>
                <a:spcPts val="600"/>
              </a:spcAft>
              <a:buFont typeface="Arial" pitchFamily="34" charset="0"/>
              <a:buChar char="•"/>
            </a:pPr>
            <a:r>
              <a:rPr lang="en-CA" sz="1600" dirty="0"/>
              <a:t>P</a:t>
            </a:r>
            <a:r>
              <a:rPr lang="en-CA" sz="1600" dirty="0" smtClean="0"/>
              <a:t>ersonal and professional </a:t>
            </a:r>
            <a:r>
              <a:rPr lang="en-CA" sz="1600" dirty="0"/>
              <a:t>photos </a:t>
            </a:r>
            <a:endParaRPr lang="en-US" sz="1600" dirty="0"/>
          </a:p>
          <a:p>
            <a:pPr marL="742950" lvl="1" indent="-285750">
              <a:spcBef>
                <a:spcPts val="0"/>
              </a:spcBef>
              <a:spcAft>
                <a:spcPts val="600"/>
              </a:spcAft>
              <a:buFont typeface="Arial" pitchFamily="34" charset="0"/>
              <a:buChar char="•"/>
            </a:pPr>
            <a:r>
              <a:rPr lang="en-CA" sz="1600" dirty="0"/>
              <a:t>T</a:t>
            </a:r>
            <a:r>
              <a:rPr lang="en-CA" sz="1600" dirty="0" smtClean="0"/>
              <a:t>rail </a:t>
            </a:r>
            <a:r>
              <a:rPr lang="en-CA" sz="1600" dirty="0"/>
              <a:t>map </a:t>
            </a:r>
            <a:endParaRPr lang="en-US" sz="1600" dirty="0"/>
          </a:p>
          <a:p>
            <a:pPr marL="742950" lvl="1" indent="-285750">
              <a:spcBef>
                <a:spcPts val="0"/>
              </a:spcBef>
              <a:spcAft>
                <a:spcPts val="600"/>
              </a:spcAft>
              <a:buFont typeface="Arial" pitchFamily="34" charset="0"/>
              <a:buChar char="•"/>
            </a:pPr>
            <a:r>
              <a:rPr lang="en-CA" sz="1600" dirty="0"/>
              <a:t>GPS </a:t>
            </a:r>
            <a:r>
              <a:rPr lang="en-CA" sz="1600" dirty="0" smtClean="0"/>
              <a:t>hook </a:t>
            </a:r>
            <a:r>
              <a:rPr lang="en-CA" sz="1600" dirty="0"/>
              <a:t>up with friends and family </a:t>
            </a:r>
            <a:endParaRPr lang="en-US" sz="1600" dirty="0"/>
          </a:p>
          <a:p>
            <a:pPr marL="285750" indent="-285750">
              <a:spcBef>
                <a:spcPts val="600"/>
              </a:spcBef>
              <a:spcAft>
                <a:spcPts val="600"/>
              </a:spcAft>
              <a:buFont typeface="Courier New" pitchFamily="49" charset="0"/>
              <a:buChar char="o"/>
            </a:pPr>
            <a:r>
              <a:rPr lang="en-CA" sz="1600" dirty="0" smtClean="0"/>
              <a:t>Social </a:t>
            </a:r>
            <a:r>
              <a:rPr lang="en-CA" sz="1600" dirty="0"/>
              <a:t>media </a:t>
            </a:r>
            <a:endParaRPr lang="en-US" sz="1600" dirty="0"/>
          </a:p>
          <a:p>
            <a:pPr marL="742950" lvl="1" indent="-285750">
              <a:spcBef>
                <a:spcPts val="0"/>
              </a:spcBef>
              <a:spcAft>
                <a:spcPts val="600"/>
              </a:spcAft>
              <a:buFont typeface="Arial" pitchFamily="34" charset="0"/>
              <a:buChar char="•"/>
            </a:pPr>
            <a:r>
              <a:rPr lang="en-US" sz="1600" dirty="0" smtClean="0"/>
              <a:t>Encourages </a:t>
            </a:r>
            <a:r>
              <a:rPr lang="en-US" sz="1600" dirty="0"/>
              <a:t>story </a:t>
            </a:r>
            <a:r>
              <a:rPr lang="en-US" sz="1600" dirty="0" smtClean="0"/>
              <a:t>sharing</a:t>
            </a:r>
            <a:endParaRPr lang="en-US" sz="1600" dirty="0"/>
          </a:p>
        </p:txBody>
      </p:sp>
      <p:sp>
        <p:nvSpPr>
          <p:cNvPr id="4" name="Rectangle 3"/>
          <p:cNvSpPr/>
          <p:nvPr/>
        </p:nvSpPr>
        <p:spPr>
          <a:xfrm>
            <a:off x="1257300" y="1143000"/>
            <a:ext cx="7658100" cy="646331"/>
          </a:xfrm>
          <a:prstGeom prst="rect">
            <a:avLst/>
          </a:prstGeom>
        </p:spPr>
        <p:txBody>
          <a:bodyPr wrap="square">
            <a:spAutoFit/>
          </a:bodyPr>
          <a:lstStyle/>
          <a:p>
            <a:pPr algn="ctr"/>
            <a:r>
              <a:rPr lang="en-CA" i="1" dirty="0" smtClean="0"/>
              <a:t>Capturing </a:t>
            </a:r>
            <a:r>
              <a:rPr lang="en-CA" i="1" dirty="0"/>
              <a:t>memories on </a:t>
            </a:r>
            <a:r>
              <a:rPr lang="en-CA" i="1" dirty="0" smtClean="0"/>
              <a:t>mountain and </a:t>
            </a:r>
            <a:r>
              <a:rPr lang="en-CA" i="1" dirty="0"/>
              <a:t>being able to share with friends and family is particularly important on a ski </a:t>
            </a:r>
            <a:r>
              <a:rPr lang="en-CA" i="1" dirty="0" smtClean="0"/>
              <a:t>vacation</a:t>
            </a:r>
            <a:r>
              <a:rPr lang="en-CA" i="1" dirty="0"/>
              <a:t>.</a:t>
            </a:r>
            <a:r>
              <a:rPr lang="en-CA" i="1" dirty="0" smtClean="0"/>
              <a:t> </a:t>
            </a:r>
            <a:endParaRPr lang="en-US" i="1" dirty="0"/>
          </a:p>
        </p:txBody>
      </p:sp>
      <p:pic>
        <p:nvPicPr>
          <p:cNvPr id="6146" name="Picture 2" descr="C:\Users\Karen\AppData\Local\Microsoft\Windows\Temporary Internet Files\Content.IE5\ZPNKZ4MU\EpicMix app Ch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07134"/>
            <a:ext cx="3428999" cy="28222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990600" y="1219200"/>
            <a:ext cx="8153400" cy="5334000"/>
          </a:xfrm>
        </p:spPr>
        <p:txBody>
          <a:bodyPr/>
          <a:lstStyle/>
          <a:p>
            <a:pPr>
              <a:spcAft>
                <a:spcPts val="600"/>
              </a:spcAft>
              <a:buFont typeface="Courier New" pitchFamily="49" charset="0"/>
              <a:buChar char="o"/>
            </a:pPr>
            <a:r>
              <a:rPr lang="en-US" b="0" dirty="0" smtClean="0"/>
              <a:t>Technological </a:t>
            </a:r>
            <a:r>
              <a:rPr lang="en-US" b="0" dirty="0"/>
              <a:t>developments </a:t>
            </a:r>
            <a:r>
              <a:rPr lang="en-US" b="0" dirty="0" smtClean="0"/>
              <a:t>and communication</a:t>
            </a:r>
          </a:p>
          <a:p>
            <a:pPr>
              <a:spcAft>
                <a:spcPts val="600"/>
              </a:spcAft>
              <a:buFont typeface="Courier New" pitchFamily="49" charset="0"/>
              <a:buChar char="o"/>
            </a:pPr>
            <a:r>
              <a:rPr lang="en-US" b="0" dirty="0" smtClean="0"/>
              <a:t>Technology and </a:t>
            </a:r>
            <a:r>
              <a:rPr lang="en-US" b="0" dirty="0"/>
              <a:t>the consumer decision journey </a:t>
            </a:r>
          </a:p>
          <a:p>
            <a:pPr>
              <a:spcAft>
                <a:spcPts val="600"/>
              </a:spcAft>
              <a:buFont typeface="Courier New" pitchFamily="49" charset="0"/>
              <a:buChar char="o"/>
            </a:pPr>
            <a:r>
              <a:rPr lang="en-US" b="0" dirty="0"/>
              <a:t>Online tourism marketing </a:t>
            </a:r>
            <a:endParaRPr lang="en-US" b="0" dirty="0" smtClean="0"/>
          </a:p>
          <a:p>
            <a:pPr>
              <a:spcAft>
                <a:spcPts val="600"/>
              </a:spcAft>
              <a:buFont typeface="Courier New" pitchFamily="49" charset="0"/>
              <a:buChar char="o"/>
            </a:pPr>
            <a:r>
              <a:rPr lang="en-US" b="0" dirty="0" smtClean="0"/>
              <a:t>Service and the consumer decision journey</a:t>
            </a:r>
          </a:p>
          <a:p>
            <a:pPr>
              <a:spcAft>
                <a:spcPts val="600"/>
              </a:spcAft>
              <a:buFont typeface="Courier New" pitchFamily="49" charset="0"/>
              <a:buChar char="o"/>
            </a:pPr>
            <a:r>
              <a:rPr lang="en-US" b="0" dirty="0"/>
              <a:t>Advantages and disadvantages of electronic distribution of services</a:t>
            </a:r>
            <a:endParaRPr lang="en-US" b="0" dirty="0" smtClean="0"/>
          </a:p>
          <a:p>
            <a:pPr>
              <a:spcAft>
                <a:spcPts val="600"/>
              </a:spcAft>
              <a:buFont typeface="Courier New" pitchFamily="49" charset="0"/>
              <a:buChar char="o"/>
            </a:pPr>
            <a:endParaRPr lang="en-CA" b="0" dirty="0" smtClean="0"/>
          </a:p>
          <a:p>
            <a:pPr>
              <a:buFont typeface="Courier New" pitchFamily="49" charset="0"/>
              <a:buChar char="o"/>
            </a:pPr>
            <a:endParaRPr lang="en-CA" b="0" dirty="0" smtClean="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153401" cy="609600"/>
          </a:xfrm>
        </p:spPr>
        <p:txBody>
          <a:bodyPr/>
          <a:lstStyle/>
          <a:p>
            <a:pPr algn="ctr"/>
            <a:r>
              <a:rPr lang="en-US" sz="2800" dirty="0"/>
              <a:t>‘At Your Service’ Spotlight: </a:t>
            </a:r>
            <a:r>
              <a:rPr lang="en-US" sz="2800" dirty="0" smtClean="0"/>
              <a:t/>
            </a:r>
            <a:br>
              <a:rPr lang="en-US" sz="2800" dirty="0" smtClean="0"/>
            </a:br>
            <a:r>
              <a:rPr lang="en-US" sz="2800" dirty="0"/>
              <a:t>Leveraging social media at </a:t>
            </a:r>
            <a:r>
              <a:rPr lang="en-US" sz="2800" dirty="0" err="1"/>
              <a:t>Bonnaroo</a:t>
            </a:r>
            <a:r>
              <a:rPr lang="en-US" sz="2800" dirty="0"/>
              <a:t> Music Festival </a:t>
            </a:r>
            <a:br>
              <a:rPr lang="en-US" sz="2800" dirty="0"/>
            </a:br>
            <a:endParaRPr lang="en-US" sz="2800" dirty="0"/>
          </a:p>
        </p:txBody>
      </p:sp>
      <p:sp>
        <p:nvSpPr>
          <p:cNvPr id="4" name="Rectangle 3"/>
          <p:cNvSpPr/>
          <p:nvPr/>
        </p:nvSpPr>
        <p:spPr>
          <a:xfrm>
            <a:off x="838200" y="1143000"/>
            <a:ext cx="8153401" cy="707886"/>
          </a:xfrm>
          <a:prstGeom prst="rect">
            <a:avLst/>
          </a:prstGeom>
        </p:spPr>
        <p:txBody>
          <a:bodyPr wrap="square">
            <a:spAutoFit/>
          </a:bodyPr>
          <a:lstStyle/>
          <a:p>
            <a:pPr algn="ctr"/>
            <a:r>
              <a:rPr lang="en-US" sz="2000" dirty="0"/>
              <a:t> </a:t>
            </a:r>
            <a:endParaRPr lang="en-US" sz="2000" i="1" dirty="0"/>
          </a:p>
          <a:p>
            <a:r>
              <a:rPr lang="en-US" sz="2000" i="1" dirty="0"/>
              <a:t> </a:t>
            </a:r>
          </a:p>
        </p:txBody>
      </p:sp>
      <p:sp>
        <p:nvSpPr>
          <p:cNvPr id="6" name="Rectangle 5"/>
          <p:cNvSpPr/>
          <p:nvPr/>
        </p:nvSpPr>
        <p:spPr>
          <a:xfrm>
            <a:off x="1152063" y="1295400"/>
            <a:ext cx="4105737" cy="609397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One </a:t>
            </a:r>
            <a:r>
              <a:rPr lang="en-US" dirty="0"/>
              <a:t>of the secrets to the success of music festivals is expert and, increasingly, innovative use of social media </a:t>
            </a:r>
            <a:r>
              <a:rPr lang="en-US" dirty="0" smtClean="0"/>
              <a:t>marketing </a:t>
            </a:r>
            <a:r>
              <a:rPr lang="en-US" dirty="0"/>
              <a:t>aimed at promoting the festivals and encouraging customer loyalty. </a:t>
            </a:r>
          </a:p>
          <a:p>
            <a:pPr marL="285750" indent="-285750">
              <a:spcBef>
                <a:spcPts val="600"/>
              </a:spcBef>
              <a:spcAft>
                <a:spcPts val="600"/>
              </a:spcAft>
              <a:buFont typeface="Courier New" pitchFamily="49" charset="0"/>
              <a:buChar char="o"/>
            </a:pPr>
            <a:r>
              <a:rPr lang="en-US" dirty="0" smtClean="0"/>
              <a:t>The </a:t>
            </a:r>
            <a:r>
              <a:rPr lang="en-US" dirty="0" err="1"/>
              <a:t>Bonnaroo</a:t>
            </a:r>
            <a:r>
              <a:rPr lang="en-US" dirty="0"/>
              <a:t> Music &amp; Arts Festival </a:t>
            </a:r>
            <a:r>
              <a:rPr lang="en-US" dirty="0" smtClean="0"/>
              <a:t>relies heavily </a:t>
            </a:r>
            <a:r>
              <a:rPr lang="en-US" dirty="0"/>
              <a:t>on aggressive digital marketing campaigns both to generate publicity and attract visitors. Tactics include establishing relationships with bloggers to stimulate excitement for the concerts, leveraging social media sites such as Facebook and Twitter to achieve maximum </a:t>
            </a:r>
            <a:r>
              <a:rPr lang="en-US" dirty="0" smtClean="0"/>
              <a:t>exposure</a:t>
            </a:r>
          </a:p>
          <a:p>
            <a:pPr marL="285750" indent="-285750">
              <a:spcBef>
                <a:spcPts val="600"/>
              </a:spcBef>
              <a:spcAft>
                <a:spcPts val="600"/>
              </a:spcAft>
              <a:buFont typeface="Courier New" pitchFamily="49" charset="0"/>
              <a:buChar char="o"/>
            </a:pPr>
            <a:r>
              <a:rPr lang="en-US" dirty="0" smtClean="0"/>
              <a:t>They also use radio </a:t>
            </a:r>
            <a:r>
              <a:rPr lang="en-US" dirty="0"/>
              <a:t>frequency </a:t>
            </a:r>
            <a:r>
              <a:rPr lang="en-US" dirty="0" smtClean="0"/>
              <a:t>identification </a:t>
            </a:r>
            <a:r>
              <a:rPr lang="en-US" dirty="0"/>
              <a:t>(RFID) technology to foster </a:t>
            </a:r>
            <a:r>
              <a:rPr lang="en-US" dirty="0" smtClean="0"/>
              <a:t>engagement via a wristband. </a:t>
            </a:r>
            <a:endParaRPr lang="en-US" dirty="0"/>
          </a:p>
          <a:p>
            <a:pPr marL="285750" indent="-285750">
              <a:spcBef>
                <a:spcPts val="600"/>
              </a:spcBef>
              <a:spcAft>
                <a:spcPts val="600"/>
              </a:spcAft>
              <a:buFont typeface="Courier New" pitchFamily="49" charset="0"/>
              <a:buChar char="o"/>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021" y="1383356"/>
            <a:ext cx="3191358" cy="5410200"/>
          </a:xfrm>
          <a:prstGeom prst="rect">
            <a:avLst/>
          </a:prstGeom>
        </p:spPr>
      </p:pic>
    </p:spTree>
    <p:extLst>
      <p:ext uri="{BB962C8B-B14F-4D97-AF65-F5344CB8AC3E}">
        <p14:creationId xmlns:p14="http://schemas.microsoft.com/office/powerpoint/2010/main" val="67324421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305800" cy="609600"/>
          </a:xfrm>
        </p:spPr>
        <p:txBody>
          <a:bodyPr/>
          <a:lstStyle/>
          <a:p>
            <a:pPr algn="ctr"/>
            <a:r>
              <a:rPr lang="en-CA" dirty="0"/>
              <a:t> </a:t>
            </a:r>
            <a:r>
              <a:rPr lang="en-US" dirty="0"/>
              <a:t> </a:t>
            </a:r>
            <a:r>
              <a:rPr lang="en-CA" dirty="0"/>
              <a:t>The impact of technological developments on communication</a:t>
            </a:r>
            <a:r>
              <a:rPr lang="en-US" dirty="0"/>
              <a:t/>
            </a:r>
            <a:br>
              <a:rPr lang="en-US" dirty="0"/>
            </a:br>
            <a:endParaRPr lang="en-US" dirty="0"/>
          </a:p>
        </p:txBody>
      </p:sp>
      <p:sp>
        <p:nvSpPr>
          <p:cNvPr id="4" name="Rectangle 3"/>
          <p:cNvSpPr/>
          <p:nvPr/>
        </p:nvSpPr>
        <p:spPr>
          <a:xfrm>
            <a:off x="1447800" y="1351776"/>
            <a:ext cx="7162800" cy="5201424"/>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CA" dirty="0" smtClean="0"/>
              <a:t>Rapidly </a:t>
            </a:r>
            <a:r>
              <a:rPr lang="en-CA" dirty="0"/>
              <a:t>changing communications environment </a:t>
            </a:r>
            <a:endParaRPr lang="en-US" dirty="0"/>
          </a:p>
          <a:p>
            <a:pPr marL="800100" lvl="1" indent="-342900">
              <a:spcBef>
                <a:spcPts val="0"/>
              </a:spcBef>
              <a:spcAft>
                <a:spcPts val="600"/>
              </a:spcAft>
              <a:buFont typeface="Arial" pitchFamily="34" charset="0"/>
              <a:buChar char="•"/>
            </a:pPr>
            <a:r>
              <a:rPr lang="en-CA" dirty="0"/>
              <a:t>D</a:t>
            </a:r>
            <a:r>
              <a:rPr lang="en-CA" dirty="0" smtClean="0"/>
              <a:t>ominated </a:t>
            </a:r>
            <a:r>
              <a:rPr lang="en-CA" dirty="0"/>
              <a:t>by digital technology </a:t>
            </a:r>
            <a:endParaRPr lang="en-CA" dirty="0" smtClean="0"/>
          </a:p>
          <a:p>
            <a:pPr marL="800100" lvl="1" indent="-342900">
              <a:spcBef>
                <a:spcPts val="0"/>
              </a:spcBef>
              <a:spcAft>
                <a:spcPts val="600"/>
              </a:spcAft>
              <a:buFont typeface="Arial" pitchFamily="34" charset="0"/>
              <a:buChar char="•"/>
            </a:pPr>
            <a:r>
              <a:rPr lang="en-CA" dirty="0"/>
              <a:t>Social networks supplanting brand networks </a:t>
            </a:r>
            <a:endParaRPr lang="en-US" dirty="0"/>
          </a:p>
          <a:p>
            <a:pPr marL="800100" lvl="1" indent="-342900">
              <a:spcBef>
                <a:spcPts val="0"/>
              </a:spcBef>
              <a:spcAft>
                <a:spcPts val="600"/>
              </a:spcAft>
              <a:buFont typeface="Arial" pitchFamily="34" charset="0"/>
              <a:buChar char="•"/>
            </a:pPr>
            <a:r>
              <a:rPr lang="en-CA" dirty="0" smtClean="0"/>
              <a:t>Ethical </a:t>
            </a:r>
            <a:r>
              <a:rPr lang="en-CA" dirty="0"/>
              <a:t>considerations </a:t>
            </a:r>
            <a:endParaRPr lang="en-US" dirty="0"/>
          </a:p>
          <a:p>
            <a:pPr marL="342900" indent="-342900">
              <a:spcBef>
                <a:spcPts val="600"/>
              </a:spcBef>
              <a:spcAft>
                <a:spcPts val="600"/>
              </a:spcAft>
              <a:buFont typeface="Courier New" pitchFamily="49" charset="0"/>
              <a:buChar char="o"/>
            </a:pPr>
            <a:r>
              <a:rPr lang="en-CA" dirty="0"/>
              <a:t>Consumers increasingly in </a:t>
            </a:r>
            <a:r>
              <a:rPr lang="en-CA" dirty="0" smtClean="0"/>
              <a:t>control</a:t>
            </a:r>
            <a:endParaRPr lang="en-US" dirty="0"/>
          </a:p>
          <a:p>
            <a:pPr marL="800100" lvl="1" indent="-342900">
              <a:spcBef>
                <a:spcPts val="0"/>
              </a:spcBef>
              <a:spcAft>
                <a:spcPts val="600"/>
              </a:spcAft>
              <a:buFont typeface="Arial" pitchFamily="34" charset="0"/>
              <a:buChar char="•"/>
            </a:pPr>
            <a:r>
              <a:rPr lang="en-CA" dirty="0"/>
              <a:t>More </a:t>
            </a:r>
            <a:r>
              <a:rPr lang="en-CA" dirty="0" smtClean="0"/>
              <a:t>access to </a:t>
            </a:r>
            <a:r>
              <a:rPr lang="en-CA" dirty="0"/>
              <a:t>information </a:t>
            </a:r>
            <a:endParaRPr lang="en-US" dirty="0"/>
          </a:p>
          <a:p>
            <a:pPr marL="800100" lvl="1" indent="-342900">
              <a:spcBef>
                <a:spcPts val="0"/>
              </a:spcBef>
              <a:spcAft>
                <a:spcPts val="600"/>
              </a:spcAft>
              <a:buFont typeface="Arial" pitchFamily="34" charset="0"/>
              <a:buChar char="•"/>
            </a:pPr>
            <a:r>
              <a:rPr lang="en-CA" dirty="0"/>
              <a:t>More </a:t>
            </a:r>
            <a:r>
              <a:rPr lang="en-CA" dirty="0" smtClean="0"/>
              <a:t>‘promiscuous’ </a:t>
            </a:r>
            <a:r>
              <a:rPr lang="en-CA" dirty="0"/>
              <a:t>in </a:t>
            </a:r>
            <a:r>
              <a:rPr lang="en-CA" dirty="0" smtClean="0"/>
              <a:t>brand </a:t>
            </a:r>
            <a:r>
              <a:rPr lang="en-CA" dirty="0"/>
              <a:t>relationships </a:t>
            </a:r>
            <a:endParaRPr lang="en-US" dirty="0"/>
          </a:p>
          <a:p>
            <a:pPr marL="800100" lvl="1" indent="-342900">
              <a:spcBef>
                <a:spcPts val="0"/>
              </a:spcBef>
              <a:spcAft>
                <a:spcPts val="600"/>
              </a:spcAft>
              <a:buFont typeface="Arial" pitchFamily="34" charset="0"/>
              <a:buChar char="•"/>
            </a:pPr>
            <a:r>
              <a:rPr lang="en-CA" dirty="0" smtClean="0"/>
              <a:t>How and when advertising is received</a:t>
            </a:r>
            <a:endParaRPr lang="en-US" dirty="0"/>
          </a:p>
          <a:p>
            <a:pPr marL="342900" indent="-342900">
              <a:spcBef>
                <a:spcPts val="600"/>
              </a:spcBef>
              <a:spcAft>
                <a:spcPts val="600"/>
              </a:spcAft>
              <a:buFont typeface="Courier New" pitchFamily="49" charset="0"/>
              <a:buChar char="o"/>
            </a:pPr>
            <a:r>
              <a:rPr lang="en-CA" dirty="0" smtClean="0"/>
              <a:t>Post-purchase </a:t>
            </a:r>
            <a:r>
              <a:rPr lang="en-CA" dirty="0"/>
              <a:t>consumers </a:t>
            </a:r>
            <a:r>
              <a:rPr lang="en-US" dirty="0" smtClean="0"/>
              <a:t>behavior</a:t>
            </a:r>
            <a:endParaRPr lang="en-US" dirty="0"/>
          </a:p>
          <a:p>
            <a:pPr marL="800100" lvl="1" indent="-342900">
              <a:spcBef>
                <a:spcPts val="0"/>
              </a:spcBef>
              <a:spcAft>
                <a:spcPts val="600"/>
              </a:spcAft>
              <a:buFont typeface="Arial" pitchFamily="34" charset="0"/>
              <a:buChar char="•"/>
            </a:pPr>
            <a:r>
              <a:rPr lang="en-CA" dirty="0"/>
              <a:t>Customer review </a:t>
            </a:r>
            <a:endParaRPr lang="en-US" dirty="0"/>
          </a:p>
          <a:p>
            <a:pPr marL="342900" indent="-342900">
              <a:spcBef>
                <a:spcPts val="600"/>
              </a:spcBef>
              <a:spcAft>
                <a:spcPts val="600"/>
              </a:spcAft>
              <a:buFont typeface="Courier New" pitchFamily="49" charset="0"/>
              <a:buChar char="o"/>
            </a:pPr>
            <a:r>
              <a:rPr lang="en-CA" dirty="0" smtClean="0"/>
              <a:t>Tourism </a:t>
            </a:r>
            <a:r>
              <a:rPr lang="en-CA" dirty="0"/>
              <a:t>marketers </a:t>
            </a:r>
            <a:endParaRPr lang="en-US" dirty="0"/>
          </a:p>
          <a:p>
            <a:pPr marL="800100" lvl="1" indent="-342900">
              <a:spcBef>
                <a:spcPts val="0"/>
              </a:spcBef>
              <a:spcAft>
                <a:spcPts val="600"/>
              </a:spcAft>
              <a:buFont typeface="Arial" pitchFamily="34" charset="0"/>
              <a:buChar char="•"/>
            </a:pPr>
            <a:r>
              <a:rPr lang="en-CA" dirty="0" smtClean="0"/>
              <a:t>Internet growth </a:t>
            </a:r>
            <a:r>
              <a:rPr lang="en-CA" dirty="0"/>
              <a:t>in populous, developing nations</a:t>
            </a:r>
            <a:endParaRPr lang="en-US" dirty="0"/>
          </a:p>
          <a:p>
            <a:pPr marL="800100" lvl="1" indent="-342900">
              <a:spcBef>
                <a:spcPts val="0"/>
              </a:spcBef>
              <a:spcAft>
                <a:spcPts val="600"/>
              </a:spcAft>
              <a:buFont typeface="Arial" pitchFamily="34" charset="0"/>
              <a:buChar char="•"/>
            </a:pPr>
            <a:r>
              <a:rPr lang="en-CA" dirty="0"/>
              <a:t>A</a:t>
            </a:r>
            <a:r>
              <a:rPr lang="en-CA" dirty="0" smtClean="0"/>
              <a:t>nnual </a:t>
            </a:r>
            <a:r>
              <a:rPr lang="en-CA" dirty="0"/>
              <a:t>online </a:t>
            </a:r>
            <a:r>
              <a:rPr lang="en-CA" dirty="0" smtClean="0"/>
              <a:t>sales increasing </a:t>
            </a:r>
            <a:endParaRPr lang="en-US" dirty="0"/>
          </a:p>
          <a:p>
            <a:pPr marL="800100" lvl="1" indent="-342900">
              <a:spcBef>
                <a:spcPts val="0"/>
              </a:spcBef>
              <a:spcAft>
                <a:spcPts val="600"/>
              </a:spcAft>
              <a:buFont typeface="Arial" pitchFamily="34" charset="0"/>
              <a:buChar char="•"/>
            </a:pPr>
            <a:r>
              <a:rPr lang="en-CA" dirty="0" smtClean="0"/>
              <a:t>Touch </a:t>
            </a:r>
            <a:r>
              <a:rPr lang="en-CA" dirty="0"/>
              <a:t>points have </a:t>
            </a:r>
            <a:r>
              <a:rPr lang="en-CA" dirty="0" smtClean="0"/>
              <a:t>changed</a:t>
            </a:r>
            <a:endParaRPr lang="en-US" dirty="0"/>
          </a:p>
        </p:txBody>
      </p:sp>
    </p:spTree>
    <p:extLst>
      <p:ext uri="{BB962C8B-B14F-4D97-AF65-F5344CB8AC3E}">
        <p14:creationId xmlns:p14="http://schemas.microsoft.com/office/powerpoint/2010/main" val="550456161"/>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05800" cy="609600"/>
          </a:xfrm>
        </p:spPr>
        <p:txBody>
          <a:bodyPr/>
          <a:lstStyle/>
          <a:p>
            <a:pPr algn="ctr"/>
            <a:r>
              <a:rPr lang="en-CA" dirty="0"/>
              <a:t> </a:t>
            </a:r>
            <a:r>
              <a:rPr lang="en-US" dirty="0"/>
              <a:t> </a:t>
            </a:r>
            <a:r>
              <a:rPr lang="en-US" sz="2800" dirty="0"/>
              <a:t>The traditional purchase funnel</a:t>
            </a:r>
            <a:br>
              <a:rPr lang="en-US" sz="2800" dirty="0"/>
            </a:br>
            <a:endParaRPr lang="en-US" sz="2800" dirty="0"/>
          </a:p>
        </p:txBody>
      </p:sp>
      <p:sp>
        <p:nvSpPr>
          <p:cNvPr id="3" name="Rectangle 2"/>
          <p:cNvSpPr/>
          <p:nvPr/>
        </p:nvSpPr>
        <p:spPr>
          <a:xfrm>
            <a:off x="2133600" y="6463099"/>
            <a:ext cx="4572000" cy="276999"/>
          </a:xfrm>
          <a:prstGeom prst="rect">
            <a:avLst/>
          </a:prstGeom>
        </p:spPr>
        <p:txBody>
          <a:bodyPr>
            <a:spAutoFit/>
          </a:bodyPr>
          <a:lstStyle/>
          <a:p>
            <a:pPr algn="r"/>
            <a:r>
              <a:rPr lang="en-CA" sz="1200" b="1" dirty="0" smtClean="0"/>
              <a:t>Table 9.1</a:t>
            </a:r>
            <a:r>
              <a:rPr lang="en-US" sz="1200" dirty="0" smtClean="0"/>
              <a:t> </a:t>
            </a:r>
            <a:endParaRPr lang="en-US" sz="1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091"/>
            <a:ext cx="3810000" cy="5507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93786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152400"/>
            <a:ext cx="8278201" cy="609600"/>
          </a:xfrm>
        </p:spPr>
        <p:txBody>
          <a:bodyPr/>
          <a:lstStyle/>
          <a:p>
            <a:pPr algn="ctr"/>
            <a:r>
              <a:rPr lang="en-CA" sz="2800" dirty="0"/>
              <a:t>The consumer decision journey today </a:t>
            </a:r>
            <a:endParaRPr lang="en-US" sz="2800" dirty="0"/>
          </a:p>
        </p:txBody>
      </p:sp>
      <p:sp>
        <p:nvSpPr>
          <p:cNvPr id="4" name="Rectangle 3"/>
          <p:cNvSpPr/>
          <p:nvPr/>
        </p:nvSpPr>
        <p:spPr>
          <a:xfrm>
            <a:off x="5410200" y="6504801"/>
            <a:ext cx="3733800" cy="261610"/>
          </a:xfrm>
          <a:prstGeom prst="rect">
            <a:avLst/>
          </a:prstGeom>
        </p:spPr>
        <p:txBody>
          <a:bodyPr wrap="square">
            <a:spAutoFit/>
          </a:bodyPr>
          <a:lstStyle/>
          <a:p>
            <a:r>
              <a:rPr lang="en-US" sz="1100" b="1" dirty="0"/>
              <a:t>Figure </a:t>
            </a:r>
            <a:r>
              <a:rPr lang="en-US" sz="1100" b="1" dirty="0" smtClean="0"/>
              <a:t>9.2</a:t>
            </a:r>
            <a:r>
              <a:rPr lang="en-US" sz="1100" dirty="0" smtClean="0"/>
              <a:t> </a:t>
            </a:r>
            <a:r>
              <a:rPr lang="en-US" sz="1100" dirty="0"/>
              <a:t>(Source: Adapted from Court et al. 2009)</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770" y="990600"/>
            <a:ext cx="7438830" cy="5400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736640"/>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40059" y="228600"/>
            <a:ext cx="8303941" cy="609600"/>
          </a:xfrm>
        </p:spPr>
        <p:txBody>
          <a:bodyPr/>
          <a:lstStyle/>
          <a:p>
            <a:pPr algn="ctr"/>
            <a:r>
              <a:rPr lang="en-US" dirty="0" smtClean="0"/>
              <a:t>The consumer </a:t>
            </a:r>
            <a:r>
              <a:rPr lang="en-US" dirty="0"/>
              <a:t>decision </a:t>
            </a:r>
            <a:r>
              <a:rPr lang="en-US" dirty="0" smtClean="0"/>
              <a:t>journey</a:t>
            </a:r>
            <a:r>
              <a:rPr lang="en-CA" dirty="0"/>
              <a:t> </a:t>
            </a:r>
            <a:endParaRPr lang="en-US" dirty="0"/>
          </a:p>
        </p:txBody>
      </p:sp>
      <p:sp>
        <p:nvSpPr>
          <p:cNvPr id="2" name="Rectangle 1"/>
          <p:cNvSpPr/>
          <p:nvPr/>
        </p:nvSpPr>
        <p:spPr>
          <a:xfrm>
            <a:off x="1841810" y="1066800"/>
            <a:ext cx="6997390" cy="5632311"/>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CA" dirty="0" smtClean="0"/>
              <a:t>‘</a:t>
            </a:r>
            <a:r>
              <a:rPr lang="en-CA" dirty="0"/>
              <a:t>Zero Moment of Truth’ (ZMOT) </a:t>
            </a:r>
            <a:endParaRPr lang="en-CA" dirty="0" smtClean="0"/>
          </a:p>
          <a:p>
            <a:pPr marL="285750" indent="-285750">
              <a:spcBef>
                <a:spcPts val="600"/>
              </a:spcBef>
              <a:spcAft>
                <a:spcPts val="600"/>
              </a:spcAft>
              <a:buFont typeface="Courier New" pitchFamily="49" charset="0"/>
              <a:buChar char="o"/>
            </a:pPr>
            <a:r>
              <a:rPr lang="en-CA" dirty="0" smtClean="0"/>
              <a:t>Consideration </a:t>
            </a:r>
            <a:r>
              <a:rPr lang="en-CA" dirty="0"/>
              <a:t>stage </a:t>
            </a:r>
            <a:endParaRPr lang="en-CA" dirty="0" smtClean="0"/>
          </a:p>
          <a:p>
            <a:pPr marL="742950" lvl="1" indent="-285750">
              <a:spcBef>
                <a:spcPts val="0"/>
              </a:spcBef>
              <a:spcAft>
                <a:spcPts val="600"/>
              </a:spcAft>
              <a:buFont typeface="Arial" pitchFamily="34" charset="0"/>
              <a:buChar char="•"/>
            </a:pPr>
            <a:r>
              <a:rPr lang="en-CA" dirty="0" smtClean="0"/>
              <a:t>Social </a:t>
            </a:r>
            <a:r>
              <a:rPr lang="en-CA" dirty="0"/>
              <a:t>media </a:t>
            </a:r>
            <a:r>
              <a:rPr lang="en-CA" dirty="0" smtClean="0"/>
              <a:t>campaigns to </a:t>
            </a:r>
            <a:r>
              <a:rPr lang="en-CA" dirty="0"/>
              <a:t>drive traffic to </a:t>
            </a:r>
            <a:r>
              <a:rPr lang="en-CA" dirty="0" smtClean="0"/>
              <a:t>websites</a:t>
            </a:r>
          </a:p>
          <a:p>
            <a:pPr marL="285750" indent="-285750">
              <a:spcBef>
                <a:spcPts val="600"/>
              </a:spcBef>
              <a:spcAft>
                <a:spcPts val="600"/>
              </a:spcAft>
              <a:buFont typeface="Courier New" pitchFamily="49" charset="0"/>
              <a:buChar char="o"/>
            </a:pPr>
            <a:r>
              <a:rPr lang="en-US" dirty="0" smtClean="0"/>
              <a:t>Evaluation stage</a:t>
            </a:r>
            <a:endParaRPr lang="en-US" dirty="0"/>
          </a:p>
          <a:p>
            <a:pPr marL="742950" lvl="1" indent="-285750">
              <a:spcBef>
                <a:spcPts val="0"/>
              </a:spcBef>
              <a:spcAft>
                <a:spcPts val="600"/>
              </a:spcAft>
              <a:buFont typeface="Arial" pitchFamily="34" charset="0"/>
              <a:buChar char="•"/>
            </a:pPr>
            <a:r>
              <a:rPr lang="en-US" dirty="0" smtClean="0"/>
              <a:t>Product-comparison sites increasing influential</a:t>
            </a:r>
            <a:endParaRPr lang="en-US" dirty="0"/>
          </a:p>
          <a:p>
            <a:pPr marL="742950" lvl="1" indent="-285750">
              <a:spcBef>
                <a:spcPts val="0"/>
              </a:spcBef>
              <a:spcAft>
                <a:spcPts val="600"/>
              </a:spcAft>
              <a:buFont typeface="Arial" pitchFamily="34" charset="0"/>
              <a:buChar char="•"/>
            </a:pPr>
            <a:r>
              <a:rPr lang="en-US" dirty="0"/>
              <a:t>Digital ambassadors </a:t>
            </a:r>
          </a:p>
          <a:p>
            <a:pPr marL="742950" lvl="1" indent="-285750">
              <a:spcBef>
                <a:spcPts val="0"/>
              </a:spcBef>
              <a:spcAft>
                <a:spcPts val="600"/>
              </a:spcAft>
              <a:buFont typeface="Arial" pitchFamily="34" charset="0"/>
              <a:buChar char="•"/>
            </a:pPr>
            <a:r>
              <a:rPr lang="en-US" dirty="0"/>
              <a:t>Incentives e.g. free vacations</a:t>
            </a:r>
          </a:p>
          <a:p>
            <a:pPr marL="742950" lvl="1" indent="-285750">
              <a:spcBef>
                <a:spcPts val="0"/>
              </a:spcBef>
              <a:spcAft>
                <a:spcPts val="600"/>
              </a:spcAft>
              <a:buFont typeface="Arial" pitchFamily="34" charset="0"/>
              <a:buChar char="•"/>
            </a:pPr>
            <a:r>
              <a:rPr lang="en-US" dirty="0"/>
              <a:t>Virtual </a:t>
            </a:r>
            <a:r>
              <a:rPr lang="en-US" dirty="0" smtClean="0"/>
              <a:t>tours and virtual worlds</a:t>
            </a:r>
          </a:p>
          <a:p>
            <a:pPr marL="285750" indent="-285750">
              <a:spcBef>
                <a:spcPts val="600"/>
              </a:spcBef>
              <a:spcAft>
                <a:spcPts val="600"/>
              </a:spcAft>
              <a:buFont typeface="Courier New" pitchFamily="49" charset="0"/>
              <a:buChar char="o"/>
            </a:pPr>
            <a:r>
              <a:rPr lang="en-US" dirty="0" smtClean="0"/>
              <a:t>Buy stage</a:t>
            </a:r>
          </a:p>
          <a:p>
            <a:pPr marL="742950" lvl="1" indent="-285750">
              <a:spcBef>
                <a:spcPts val="0"/>
              </a:spcBef>
              <a:spcAft>
                <a:spcPts val="600"/>
              </a:spcAft>
              <a:buFont typeface="Arial" pitchFamily="34" charset="0"/>
              <a:buChar char="•"/>
            </a:pPr>
            <a:r>
              <a:rPr lang="en-US" dirty="0" smtClean="0"/>
              <a:t>Point of purchase</a:t>
            </a:r>
          </a:p>
          <a:p>
            <a:pPr marL="290513" lvl="1" indent="-290513">
              <a:spcBef>
                <a:spcPts val="600"/>
              </a:spcBef>
              <a:spcAft>
                <a:spcPts val="600"/>
              </a:spcAft>
              <a:buFont typeface="Courier New" pitchFamily="49" charset="0"/>
              <a:buChar char="o"/>
            </a:pPr>
            <a:r>
              <a:rPr lang="en-CA" dirty="0" smtClean="0"/>
              <a:t>Enjoy</a:t>
            </a:r>
            <a:r>
              <a:rPr lang="en-CA" dirty="0"/>
              <a:t>, advocate, and </a:t>
            </a:r>
            <a:r>
              <a:rPr lang="en-CA" dirty="0" smtClean="0"/>
              <a:t>bond</a:t>
            </a:r>
          </a:p>
          <a:p>
            <a:pPr marL="742950" lvl="1" indent="-285750">
              <a:spcBef>
                <a:spcPts val="0"/>
              </a:spcBef>
              <a:spcAft>
                <a:spcPts val="600"/>
              </a:spcAft>
              <a:buFont typeface="Arial" pitchFamily="34" charset="0"/>
              <a:buChar char="•"/>
            </a:pPr>
            <a:r>
              <a:rPr lang="en-CA" dirty="0"/>
              <a:t>After purchase brand connection </a:t>
            </a:r>
            <a:endParaRPr lang="en-US" sz="1600" dirty="0"/>
          </a:p>
          <a:p>
            <a:pPr marL="742950" lvl="1" indent="-285750">
              <a:spcBef>
                <a:spcPts val="0"/>
              </a:spcBef>
              <a:spcAft>
                <a:spcPts val="600"/>
              </a:spcAft>
              <a:buFont typeface="Arial" pitchFamily="34" charset="0"/>
              <a:buChar char="•"/>
            </a:pPr>
            <a:r>
              <a:rPr lang="en-CA" dirty="0" smtClean="0"/>
              <a:t>Crowd </a:t>
            </a:r>
            <a:r>
              <a:rPr lang="en-CA" dirty="0"/>
              <a:t>sourcing and brand innovation</a:t>
            </a:r>
            <a:r>
              <a:rPr lang="en-CA" sz="1600" dirty="0"/>
              <a:t> </a:t>
            </a:r>
            <a:endParaRPr lang="en-US" sz="1600" dirty="0"/>
          </a:p>
          <a:p>
            <a:pPr marL="742950" lvl="1" indent="-285750">
              <a:spcBef>
                <a:spcPts val="0"/>
              </a:spcBef>
              <a:spcAft>
                <a:spcPts val="600"/>
              </a:spcAft>
              <a:buFont typeface="Arial" pitchFamily="34" charset="0"/>
              <a:buChar char="•"/>
            </a:pPr>
            <a:r>
              <a:rPr lang="en-CA" dirty="0"/>
              <a:t>C</a:t>
            </a:r>
            <a:r>
              <a:rPr lang="en-CA" dirty="0" smtClean="0"/>
              <a:t>onsumer </a:t>
            </a:r>
            <a:r>
              <a:rPr lang="en-CA" dirty="0"/>
              <a:t>complaints</a:t>
            </a:r>
            <a:endParaRPr lang="en-US" dirty="0"/>
          </a:p>
          <a:p>
            <a:endParaRPr lang="en-US" dirty="0"/>
          </a:p>
        </p:txBody>
      </p:sp>
    </p:spTree>
    <p:extLst>
      <p:ext uri="{BB962C8B-B14F-4D97-AF65-F5344CB8AC3E}">
        <p14:creationId xmlns:p14="http://schemas.microsoft.com/office/powerpoint/2010/main" val="1432491305"/>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304800"/>
            <a:ext cx="8305800" cy="609600"/>
          </a:xfrm>
        </p:spPr>
        <p:txBody>
          <a:bodyPr/>
          <a:lstStyle/>
          <a:p>
            <a:r>
              <a:rPr lang="en-US" dirty="0" smtClean="0"/>
              <a:t>Service Snapshot</a:t>
            </a:r>
            <a:r>
              <a:rPr lang="en-US" dirty="0"/>
              <a:t>: </a:t>
            </a:r>
            <a:r>
              <a:rPr lang="en-US" dirty="0" smtClean="0"/>
              <a:t/>
            </a:r>
            <a:br>
              <a:rPr lang="en-US" dirty="0" smtClean="0"/>
            </a:br>
            <a:r>
              <a:rPr lang="en-US" sz="2800" dirty="0"/>
              <a:t> Employing virtual reality to enhance the customer experience </a:t>
            </a:r>
            <a:endParaRPr lang="en-US" sz="2800" dirty="0">
              <a:effectLst/>
            </a:endParaRPr>
          </a:p>
        </p:txBody>
      </p:sp>
      <p:sp>
        <p:nvSpPr>
          <p:cNvPr id="4" name="Rectangle 3"/>
          <p:cNvSpPr/>
          <p:nvPr/>
        </p:nvSpPr>
        <p:spPr>
          <a:xfrm>
            <a:off x="1143000" y="1219200"/>
            <a:ext cx="4596316" cy="557075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smtClean="0"/>
              <a:t>One </a:t>
            </a:r>
            <a:r>
              <a:rPr lang="en-US" dirty="0"/>
              <a:t>relatively new method of enhancing the customer experience is virtual reality </a:t>
            </a:r>
          </a:p>
          <a:p>
            <a:pPr marL="285750" indent="-285750">
              <a:spcBef>
                <a:spcPts val="600"/>
              </a:spcBef>
              <a:spcAft>
                <a:spcPts val="600"/>
              </a:spcAft>
              <a:buFont typeface="Courier New" pitchFamily="49" charset="0"/>
              <a:buChar char="o"/>
            </a:pPr>
            <a:r>
              <a:rPr lang="en-US" dirty="0" smtClean="0"/>
              <a:t>Destination </a:t>
            </a:r>
            <a:r>
              <a:rPr lang="en-US" dirty="0"/>
              <a:t>marketing using virtual reality is gathering </a:t>
            </a:r>
            <a:r>
              <a:rPr lang="en-US" dirty="0" smtClean="0"/>
              <a:t>momentum (</a:t>
            </a:r>
            <a:r>
              <a:rPr lang="en-US" dirty="0" err="1" smtClean="0"/>
              <a:t>eg</a:t>
            </a:r>
            <a:r>
              <a:rPr lang="en-US" dirty="0" smtClean="0"/>
              <a:t>. British </a:t>
            </a:r>
            <a:r>
              <a:rPr lang="en-US" dirty="0"/>
              <a:t>Columbia in </a:t>
            </a:r>
            <a:r>
              <a:rPr lang="en-US" dirty="0" smtClean="0"/>
              <a:t>Canada) </a:t>
            </a:r>
            <a:endParaRPr lang="en-US" dirty="0"/>
          </a:p>
          <a:p>
            <a:pPr marL="285750" indent="-285750">
              <a:spcBef>
                <a:spcPts val="600"/>
              </a:spcBef>
              <a:spcAft>
                <a:spcPts val="600"/>
              </a:spcAft>
              <a:buFont typeface="Courier New" pitchFamily="49" charset="0"/>
              <a:buChar char="o"/>
            </a:pPr>
            <a:r>
              <a:rPr lang="en-US" dirty="0" smtClean="0"/>
              <a:t>Marriott </a:t>
            </a:r>
            <a:r>
              <a:rPr lang="en-US" dirty="0"/>
              <a:t>Hotels have also been testing virtual reality with their ‘</a:t>
            </a:r>
            <a:r>
              <a:rPr lang="en-US" dirty="0" err="1"/>
              <a:t>teleporter</a:t>
            </a:r>
            <a:r>
              <a:rPr lang="en-US" dirty="0"/>
              <a:t>’ </a:t>
            </a:r>
          </a:p>
          <a:p>
            <a:pPr marL="285750" indent="-285750">
              <a:spcBef>
                <a:spcPts val="600"/>
              </a:spcBef>
              <a:spcAft>
                <a:spcPts val="600"/>
              </a:spcAft>
              <a:buFont typeface="Courier New" pitchFamily="49" charset="0"/>
              <a:buChar char="o"/>
            </a:pPr>
            <a:r>
              <a:rPr lang="en-US" dirty="0" smtClean="0"/>
              <a:t>In </a:t>
            </a:r>
            <a:r>
              <a:rPr lang="en-US" dirty="0"/>
              <a:t>the airline sector, Virgin Atlantic launched an immersive digital experience with </a:t>
            </a:r>
            <a:r>
              <a:rPr lang="en-US" dirty="0" smtClean="0"/>
              <a:t>Microsoft </a:t>
            </a:r>
            <a:r>
              <a:rPr lang="en-US" dirty="0"/>
              <a:t>in 2016 </a:t>
            </a:r>
          </a:p>
          <a:p>
            <a:pPr marL="285750" indent="-285750">
              <a:spcBef>
                <a:spcPts val="600"/>
              </a:spcBef>
              <a:spcAft>
                <a:spcPts val="600"/>
              </a:spcAft>
              <a:buFont typeface="Courier New" pitchFamily="49" charset="0"/>
              <a:buChar char="o"/>
            </a:pPr>
            <a:r>
              <a:rPr lang="en-US" dirty="0" smtClean="0"/>
              <a:t>In </a:t>
            </a:r>
            <a:r>
              <a:rPr lang="en-US" dirty="0"/>
              <a:t>the theme park sector, Six Flags and Samsung launched virtual reality roller coasters at nine theme parks across the U.S in 2017 </a:t>
            </a:r>
          </a:p>
          <a:p>
            <a:pPr marL="285750" indent="-285750">
              <a:spcBef>
                <a:spcPts val="600"/>
              </a:spcBef>
              <a:spcAft>
                <a:spcPts val="600"/>
              </a:spcAft>
              <a:buFont typeface="Courier New" pitchFamily="49" charset="0"/>
              <a:buChar char="o"/>
            </a:pPr>
            <a:r>
              <a:rPr lang="en-US" dirty="0" smtClean="0"/>
              <a:t>Finally</a:t>
            </a:r>
            <a:r>
              <a:rPr lang="en-US" dirty="0"/>
              <a:t>, in the sporting events industry, VR companies are creating new ways of </a:t>
            </a:r>
            <a:r>
              <a:rPr lang="en-US" dirty="0" smtClean="0"/>
              <a:t>enhancing </a:t>
            </a:r>
            <a:r>
              <a:rPr lang="en-US" dirty="0"/>
              <a:t>fan experiences. </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316" y="1219200"/>
            <a:ext cx="3171965" cy="5638800"/>
          </a:xfrm>
          <a:prstGeom prst="rect">
            <a:avLst/>
          </a:prstGeom>
        </p:spPr>
      </p:pic>
    </p:spTree>
    <p:extLst>
      <p:ext uri="{BB962C8B-B14F-4D97-AF65-F5344CB8AC3E}">
        <p14:creationId xmlns:p14="http://schemas.microsoft.com/office/powerpoint/2010/main" val="147027571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76" y="152400"/>
            <a:ext cx="8278201" cy="609600"/>
          </a:xfrm>
        </p:spPr>
        <p:txBody>
          <a:bodyPr/>
          <a:lstStyle/>
          <a:p>
            <a:pPr algn="ctr"/>
            <a:r>
              <a:rPr lang="en-CA" sz="2800" dirty="0" smtClean="0"/>
              <a:t>e-</a:t>
            </a:r>
            <a:r>
              <a:rPr lang="en-CA" sz="2800" dirty="0" err="1"/>
              <a:t>S</a:t>
            </a:r>
            <a:r>
              <a:rPr lang="en-CA" sz="2800" dirty="0" err="1" smtClean="0"/>
              <a:t>ervicescape</a:t>
            </a:r>
            <a:r>
              <a:rPr lang="en-CA" sz="2800" dirty="0"/>
              <a:t>, website </a:t>
            </a:r>
            <a:r>
              <a:rPr lang="en-CA" sz="2800" dirty="0" smtClean="0"/>
              <a:t>trust </a:t>
            </a:r>
            <a:br>
              <a:rPr lang="en-CA" sz="2800" dirty="0" smtClean="0"/>
            </a:br>
            <a:r>
              <a:rPr lang="en-CA" sz="2800" dirty="0" smtClean="0"/>
              <a:t>and </a:t>
            </a:r>
            <a:r>
              <a:rPr lang="en-CA" sz="2800" dirty="0"/>
              <a:t>purchase intentions </a:t>
            </a:r>
            <a:endParaRPr lang="en-US" sz="2800" dirty="0"/>
          </a:p>
        </p:txBody>
      </p:sp>
      <p:sp>
        <p:nvSpPr>
          <p:cNvPr id="4" name="Rectangle 3"/>
          <p:cNvSpPr/>
          <p:nvPr/>
        </p:nvSpPr>
        <p:spPr>
          <a:xfrm>
            <a:off x="4651778" y="6248400"/>
            <a:ext cx="4388922" cy="276999"/>
          </a:xfrm>
          <a:prstGeom prst="rect">
            <a:avLst/>
          </a:prstGeom>
        </p:spPr>
        <p:txBody>
          <a:bodyPr wrap="square">
            <a:spAutoFit/>
          </a:bodyPr>
          <a:lstStyle/>
          <a:p>
            <a:r>
              <a:rPr lang="en-US" sz="1200" b="1" dirty="0"/>
              <a:t>Figure </a:t>
            </a:r>
            <a:r>
              <a:rPr lang="en-US" sz="1200" b="1" dirty="0" smtClean="0"/>
              <a:t>9.3</a:t>
            </a:r>
            <a:r>
              <a:rPr lang="en-US" sz="1200" dirty="0" smtClean="0"/>
              <a:t> </a:t>
            </a:r>
            <a:r>
              <a:rPr lang="en-US" sz="1200" dirty="0"/>
              <a:t>(Source: </a:t>
            </a:r>
            <a:r>
              <a:rPr lang="en-CA" sz="1200" dirty="0"/>
              <a:t>Adapted from Harris and Goode, 2010</a:t>
            </a:r>
            <a:r>
              <a:rPr lang="en-US" sz="1200" dirty="0" smtClean="0"/>
              <a:t>)</a:t>
            </a:r>
            <a:endParaRPr lang="en-US" sz="1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43000"/>
            <a:ext cx="8145103"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19098"/>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3114</TotalTime>
  <Words>534</Words>
  <Application>Microsoft Macintosh PowerPoint</Application>
  <PresentationFormat>On-screen Show (4:3)</PresentationFormat>
  <Paragraphs>81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Courier New</vt:lpstr>
      <vt:lpstr>Tahoma</vt:lpstr>
      <vt:lpstr>Arial</vt:lpstr>
      <vt:lpstr>Berrylishious design template</vt:lpstr>
      <vt:lpstr>PowerPoint Presentation</vt:lpstr>
      <vt:lpstr>Topics Covered</vt:lpstr>
      <vt:lpstr>‘At Your Service’ Spotlight:  Leveraging social media at Bonnaroo Music Festival  </vt:lpstr>
      <vt:lpstr>  The impact of technological developments on communication </vt:lpstr>
      <vt:lpstr>  The traditional purchase funnel </vt:lpstr>
      <vt:lpstr>The consumer decision journey today </vt:lpstr>
      <vt:lpstr>The consumer decision journey </vt:lpstr>
      <vt:lpstr>Service Snapshot:   Employing virtual reality to enhance the customer experience </vt:lpstr>
      <vt:lpstr>e-Servicescape, website trust  and purchase intentions </vt:lpstr>
      <vt:lpstr>Delivering service through electronic channels and robots </vt:lpstr>
      <vt:lpstr>Advantages and disadvantages  of electronic distribution of services</vt:lpstr>
      <vt:lpstr>Case Study: Vail Resorts apps and customer experience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619</cp:revision>
  <cp:lastPrinted>1601-01-01T00:00:00Z</cp:lastPrinted>
  <dcterms:created xsi:type="dcterms:W3CDTF">2012-10-22T00:42:01Z</dcterms:created>
  <dcterms:modified xsi:type="dcterms:W3CDTF">2017-08-27T14:21:14Z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